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9" r:id="rId3"/>
    <p:sldId id="264" r:id="rId5"/>
    <p:sldId id="458" r:id="rId6"/>
    <p:sldId id="510" r:id="rId7"/>
    <p:sldId id="511" r:id="rId8"/>
    <p:sldId id="266" r:id="rId9"/>
    <p:sldId id="434" r:id="rId10"/>
    <p:sldId id="514" r:id="rId11"/>
    <p:sldId id="516" r:id="rId12"/>
    <p:sldId id="513" r:id="rId13"/>
    <p:sldId id="517" r:id="rId14"/>
    <p:sldId id="520" r:id="rId15"/>
    <p:sldId id="523" r:id="rId16"/>
    <p:sldId id="521" r:id="rId17"/>
    <p:sldId id="524" r:id="rId18"/>
    <p:sldId id="525" r:id="rId19"/>
    <p:sldId id="526" r:id="rId20"/>
    <p:sldId id="527" r:id="rId21"/>
    <p:sldId id="528" r:id="rId22"/>
    <p:sldId id="505" r:id="rId23"/>
  </p:sldIdLst>
  <p:sldSz cx="9144000" cy="5143500" type="screen16x9"/>
  <p:notesSz cx="6858000" cy="9144000"/>
  <p:embeddedFontLst>
    <p:embeddedFont>
      <p:font typeface="Google Sans"/>
      <p:regular r:id="rId28"/>
    </p:embeddedFont>
    <p:embeddedFont>
      <p:font typeface="Roboto Mono Light" panose="00000009000000000000"/>
      <p:regular r:id="rId29"/>
    </p:embeddedFont>
    <p:embeddedFont>
      <p:font typeface="微软雅黑" panose="020B0503020204020204" pitchFamily="34" charset="-122"/>
      <p:regular r:id="rId30"/>
    </p:embeddedFont>
    <p:embeddedFont>
      <p:font typeface="等线" panose="02010600030101010101" pitchFamily="2" charset="-122"/>
      <p:regular r:id="rId31"/>
    </p:embeddedFont>
  </p:embeddedFontLst>
  <p:custDataLst>
    <p:tags r:id="rId3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4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mulinfeng" initials="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203" d="100"/>
          <a:sy n="203" d="100"/>
        </p:scale>
        <p:origin x="594" y="174"/>
      </p:cViewPr>
      <p:guideLst>
        <p:guide orient="horz" pos="1620"/>
        <p:guide pos="28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8.xml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commentAuthors" Target="commentAuthors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8dee1d198_1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28dee1d198_1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3b3f846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3b3f846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23b3f8461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23b3f8461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3b3f846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3b3f846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28dee1d198_1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28dee1d198_1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23b3f8461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23b3f8461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">
  <p:cSld name="CUSTOM">
    <p:bg>
      <p:bgPr>
        <a:noFill/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537254" y="4181399"/>
            <a:ext cx="3355825" cy="2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541975" y="2036775"/>
            <a:ext cx="4847100" cy="17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9pPr>
          </a:lstStyle>
          <a:p/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134386" y="4501770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Google Sans"/>
              <a:buNone/>
              <a:defRPr sz="15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73" name="Google Shape;73;p19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">
  <p:cSld name="CUSTOM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oogle Sans"/>
              <a:buNone/>
              <a:defRPr sz="16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Green">
  <p:cSld name="CUSTOM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oogle Sans"/>
              <a:buNone/>
              <a:defRPr sz="1600"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Yellow">
  <p:cSld name="CUSTOM_1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600"/>
              <a:buFont typeface="Google Sans"/>
              <a:buNone/>
              <a:defRPr sz="16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Red">
  <p:cSld name="CUSTOM_1_1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Google Sans"/>
              <a:buNone/>
              <a:defRPr sz="16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Split Screen">
  <p:cSld name="CUSTOM_1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794975" y="1333800"/>
            <a:ext cx="3541800" cy="24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Full Screen">
  <p:cSld name="CUSTOM_13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 txBox="1">
            <a:spLocks noGrp="1"/>
          </p:cNvSpPr>
          <p:nvPr>
            <p:ph type="title"/>
          </p:nvPr>
        </p:nvSpPr>
        <p:spPr>
          <a:xfrm>
            <a:off x="4740450" y="1030300"/>
            <a:ext cx="3669600" cy="24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" name="Google Shape;45;p1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 panose="00000009000000000000"/>
              <a:buChar char="●"/>
              <a:defRPr sz="1600">
                <a:solidFill>
                  <a:srgbClr val="5F6368"/>
                </a:solidFill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6" name="Google Shape;4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47" name="Google Shape;47;p1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51" name="Google Shape;51;p1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 panose="00000009000000000000"/>
              <a:buChar char="●"/>
              <a:defRPr sz="1600">
                <a:solidFill>
                  <a:srgbClr val="5F6368"/>
                </a:solidFill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 panose="00000009000000000000"/>
              <a:buChar char="■"/>
              <a:defRPr sz="1600">
                <a:solidFill>
                  <a:srgbClr val="5F6368"/>
                </a:solidFill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 panose="00000009000000000000"/>
              <a:buChar char="●"/>
              <a:defRPr sz="1800">
                <a:solidFill>
                  <a:schemeClr val="dk2"/>
                </a:solidFill>
                <a:latin typeface="Roboto Mono Light" panose="00000009000000000000"/>
                <a:ea typeface="Roboto Mono Light" panose="00000009000000000000"/>
                <a:cs typeface="Roboto Mono Light" panose="00000009000000000000"/>
                <a:sym typeface="Roboto Mono Light" panose="00000009000000000000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1" Type="http://schemas.openxmlformats.org/officeDocument/2006/relationships/tags" Target="../tags/tag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5.png"/><Relationship Id="rId1" Type="http://schemas.openxmlformats.org/officeDocument/2006/relationships/tags" Target="../tags/tag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1" Type="http://schemas.openxmlformats.org/officeDocument/2006/relationships/tags" Target="../tags/tag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1.png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3"/>
          <p:cNvSpPr txBox="1">
            <a:spLocks noGrp="1"/>
          </p:cNvSpPr>
          <p:nvPr>
            <p:ph type="title"/>
          </p:nvPr>
        </p:nvSpPr>
        <p:spPr>
          <a:xfrm>
            <a:off x="472658" y="2212617"/>
            <a:ext cx="8029001" cy="17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algn="ctr"/>
            <a:r>
              <a:rPr lang="zh-CN" altLang="en-US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指针（</a:t>
            </a:r>
            <a:r>
              <a:rPr lang="zh-CN" altLang="en-US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二）</a:t>
            </a:r>
            <a:br>
              <a:rPr lang="zh-CN" altLang="en-US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4000" b="1" dirty="0">
              <a:solidFill>
                <a:srgbClr val="EEC88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1134386" y="4501770"/>
            <a:ext cx="4575854" cy="421104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200" dirty="0"/>
              <a:t>Lecturer</a:t>
            </a:r>
            <a:r>
              <a:rPr lang="zh-CN" altLang="en-US" sz="1200" dirty="0"/>
              <a:t>： </a:t>
            </a:r>
            <a:r>
              <a:rPr lang="en-US" altLang="zh-CN" sz="1200" dirty="0"/>
              <a:t>XMU school of informatics——</a:t>
            </a:r>
            <a:r>
              <a:rPr lang="en-US" altLang="zh-CN" sz="1200" dirty="0" err="1"/>
              <a:t>Zijie</a:t>
            </a:r>
            <a:r>
              <a:rPr lang="en-US" altLang="zh-CN" sz="1200" dirty="0"/>
              <a:t> Meng (</a:t>
            </a:r>
            <a:r>
              <a:rPr lang="zh-CN" altLang="en-US" sz="1200" dirty="0"/>
              <a:t>孟子杰</a:t>
            </a:r>
            <a:r>
              <a:rPr lang="en-US" altLang="zh-CN" sz="1200" dirty="0"/>
              <a:t>)</a:t>
            </a:r>
            <a:endParaRPr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3663909" y="221294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r>
              <a:rPr lang="zh-CN" altLang="en-US" sz="4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指针和数组</a:t>
            </a:r>
            <a:r>
              <a:rPr lang="zh-CN" altLang="en-US" sz="4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</a:t>
            </a:r>
            <a:endParaRPr lang="zh-CN" altLang="en-US" sz="44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1"/>
          </p:nvPr>
        </p:nvSpPr>
        <p:spPr>
          <a:xfrm>
            <a:off x="4575900" y="1067342"/>
            <a:ext cx="4568100" cy="590769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600" dirty="0"/>
              <a:t>XMU school of informatics——</a:t>
            </a:r>
            <a:r>
              <a:rPr lang="en-US" altLang="zh-CN" sz="1600" dirty="0" err="1"/>
              <a:t>Zijie</a:t>
            </a:r>
            <a:r>
              <a:rPr lang="en-US" altLang="zh-CN" sz="1600" dirty="0"/>
              <a:t> Meng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指针和数组结合</a:t>
            </a:r>
            <a:endParaRPr lang="zh-CN" altLang="en-US"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916940"/>
            <a:ext cx="3509010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大家动手先</a:t>
            </a: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做一下！</a:t>
            </a: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962400" y="799465"/>
            <a:ext cx="4731385" cy="41236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指针和数组结合</a:t>
            </a:r>
            <a:endParaRPr lang="zh-CN" altLang="en-US"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916940"/>
            <a:ext cx="8030845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答案如此！</a:t>
            </a: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185795" y="916940"/>
            <a:ext cx="5172075" cy="30575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/>
          </p:nvPr>
        </p:nvSpPr>
        <p:spPr>
          <a:xfrm>
            <a:off x="3554730" y="2237740"/>
            <a:ext cx="5291455" cy="254508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dirty="0"/>
              <a:t>指针和函数</a:t>
            </a:r>
            <a:r>
              <a:rPr lang="zh-CN" altLang="en-US" sz="4400" dirty="0"/>
              <a:t>结合</a:t>
            </a:r>
            <a:endParaRPr lang="zh-CN" altLang="en-US" sz="4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指针作为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函数参数</a:t>
            </a:r>
            <a:endParaRPr lang="zh-CN" altLang="en-US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916940"/>
            <a:ext cx="7963535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用指针变量作函数参数可以将函数外部的地址传递到函数内部，使得在函数内部可以操作函数外部的数据，并且这些数据不会随着函数的结束而被销毁。</a:t>
            </a: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why</a:t>
            </a: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像数组、字符串、动态分配的内存等都是一系列数据的集合，没有办法通过一个参数全部传入函数内部，只能传递它们的指针，在函数内部通过指针来影响这些数据集合。</a:t>
            </a: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有的时候，对于整数、小数、字符等基本类型数据的操作也必须要借助指针，一个典型的例子就是交换两个变量的值。</a:t>
            </a: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数组作为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函数参数</a:t>
            </a:r>
            <a:endParaRPr lang="zh-CN" altLang="en-US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916940"/>
            <a:ext cx="3148330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数组是一系列数据的集合，无法通过参数将它们一次性传递到函数内部，如果希望在函数内部操作数组，必须传递数组指针。下面的例子定义了一个函数 max()，用来查找数组中值最大的元素：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int intArr[6]这种形式只能说明函数期望用户传递的数组有 6 个元素，并不意味着数组只能有 6 个元素，真正传递的数组可以有少于或多于 6 个的元素。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738880" y="472440"/>
            <a:ext cx="5211445" cy="45358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数组作为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函数参数</a:t>
            </a:r>
            <a:endParaRPr lang="zh-CN" altLang="en-US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916940"/>
            <a:ext cx="7963535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需要强调的是，不管使用哪种方式传递数组，都不能在函数内部求得数组长度，因为 intArr 仅仅是一个指针，而不是真正的数组，所以必须要额外增加一个参数来传递数组长度。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C语言为什么不允许直接传递数组的所有元素，而必须传递数组指针呢？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常常去问问题，学习编程，包括学习任何事物的两种最快的方法；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（1）学一学就停下来想一想，问一问，学习往往就在此刻发生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（2）注重实践，动手试一试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数组作为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函数参数</a:t>
            </a:r>
            <a:endParaRPr lang="zh-CN" altLang="en-US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916940"/>
            <a:ext cx="7963535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  <a:sym typeface="+mn-ea"/>
              </a:rPr>
              <a:t>参数的传递本质上是一次赋值的过程，赋值就是对内存进行拷贝。所谓内存拷贝，是指将一块内存上的数据复制到另一块内存上。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  <a:sym typeface="+mn-ea"/>
              </a:rPr>
              <a:t>对于像 int、float、char 等基本类型的数据，它们占用的内存往往只有几个字节，对它们进行内存拷贝非常快速。而数组是一系列数据的集合，数据的数量没有限制，可能很少，也可能成千上万，对它们进行内存拷贝有可能是一个漫长的过程（而且不安全，栈区只有8M），会严重拖慢程序的效率，为了防止技艺不佳的程序员写出低效的代码，C语言没有从语法上支持数据集合的直接赋值。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pPr marL="127000" indent="0" algn="l">
              <a:buNone/>
            </a:pP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除了C语言，C++、Java、Python 等其它语言也禁止对大块内存进行拷贝，在底层都使用类似指针的方式来实现。</a:t>
            </a: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数组到底是不是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指针</a:t>
            </a:r>
            <a:endParaRPr lang="zh-CN" altLang="en-US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916940"/>
            <a:ext cx="2704465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数组和指针不等价的一个典型案例就是求数组的长度，这个时候只能使用数组名，不能使用数组指针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站在编译器的角度讲，变量名、数组名都是一种符号，它们最终都要和数据绑定起来。变量名用来指代一份数据，数组名用来指代一组数据（数据集合），它们都是有类型的，以便推断出所指代的数据的长度。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031490" y="916940"/>
            <a:ext cx="6010275" cy="391477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数组到底是不是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指针</a:t>
            </a:r>
            <a:endParaRPr lang="zh-CN" altLang="en-US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287655" y="916940"/>
            <a:ext cx="8568055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归根结底，a 和 p 这两个符号的类型不同，指代的数据也不同，它们不是一码事，sizeof 是根据符号类型来求长度的，a 和 p 的类型不同，求得的长度自然也不一样。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对于二维数组，也是类似的道理，例如int a[3][3]={1, 2, 3, 4, 5, 6, 7, 8, 9};，它的类型是int [3][3]，长度是 4×3×3 = 36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C语言标准规定，当数组名作为数组定义的标识符（也就是定义或声明数组时）、sizeof 或 &amp; 的操作数时，它才表示整个数组本身，在其他的表达式中，数组名会被转换为指向第 0 个元素的指针（地址）。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3663909" y="221294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r>
              <a:rPr lang="zh-CN" altLang="en-US" sz="4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数组指针</a:t>
            </a:r>
            <a:endParaRPr lang="zh-CN" altLang="en-US" sz="44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1"/>
          </p:nvPr>
        </p:nvSpPr>
        <p:spPr>
          <a:xfrm>
            <a:off x="4575900" y="1067342"/>
            <a:ext cx="4568100" cy="590769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600" dirty="0"/>
              <a:t>XMU school of informatics——</a:t>
            </a:r>
            <a:r>
              <a:rPr lang="en-US" altLang="zh-CN" sz="1600" dirty="0" err="1"/>
              <a:t>Zijie</a:t>
            </a:r>
            <a:r>
              <a:rPr lang="en-US" altLang="zh-CN" sz="1600" dirty="0"/>
              <a:t> Meng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4"/>
          <p:cNvPicPr preferRelativeResize="0"/>
          <p:nvPr/>
        </p:nvPicPr>
        <p:blipFill rotWithShape="1">
          <a:blip r:embed="rId1"/>
          <a:srcRect l="19" r="19"/>
          <a:stretch>
            <a:fillRect/>
          </a:stretch>
        </p:blipFill>
        <p:spPr>
          <a:xfrm>
            <a:off x="1850" y="0"/>
            <a:ext cx="91402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4"/>
          <p:cNvSpPr txBox="1">
            <a:spLocks noGrp="1"/>
          </p:cNvSpPr>
          <p:nvPr>
            <p:ph type="title" idx="4294967295"/>
          </p:nvPr>
        </p:nvSpPr>
        <p:spPr>
          <a:xfrm>
            <a:off x="967461" y="1229989"/>
            <a:ext cx="3328091" cy="20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80" dirty="0">
                <a:solidFill>
                  <a:schemeClr val="lt1"/>
                </a:solidFill>
              </a:rPr>
              <a:t>The end</a:t>
            </a:r>
            <a:r>
              <a:rPr lang="zh-CN" altLang="en-US" sz="3680" dirty="0">
                <a:solidFill>
                  <a:schemeClr val="lt1"/>
                </a:solidFill>
              </a:rPr>
              <a:t>！</a:t>
            </a:r>
            <a:br>
              <a:rPr lang="en-US" altLang="zh-CN" sz="3680" dirty="0">
                <a:solidFill>
                  <a:schemeClr val="lt1"/>
                </a:solidFill>
              </a:rPr>
            </a:br>
            <a:br>
              <a:rPr lang="en-US" altLang="zh-CN" sz="3680" dirty="0">
                <a:solidFill>
                  <a:schemeClr val="lt1"/>
                </a:solidFill>
              </a:rPr>
            </a:br>
            <a:r>
              <a:rPr lang="en-US" altLang="zh-CN" sz="3680" dirty="0">
                <a:solidFill>
                  <a:schemeClr val="lt1"/>
                </a:solidFill>
              </a:rPr>
              <a:t>         </a:t>
            </a:r>
            <a:r>
              <a:rPr lang="zh-CN" altLang="en-US" sz="2200" dirty="0">
                <a:solidFill>
                  <a:schemeClr val="lt1"/>
                </a:solidFill>
              </a:rPr>
              <a:t>孟子杰 </a:t>
            </a:r>
            <a:r>
              <a:rPr lang="en-US" altLang="zh-CN" sz="2200" dirty="0">
                <a:solidFill>
                  <a:schemeClr val="lt1"/>
                </a:solidFill>
              </a:rPr>
              <a:t>2023-11-18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数组</a:t>
            </a:r>
            <a:r>
              <a:rPr lang="zh-CN" altLang="en-US" dirty="0"/>
              <a:t>指针</a:t>
            </a:r>
            <a:endParaRPr lang="zh-CN" altLang="en-US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1193165"/>
            <a:ext cx="4244340" cy="32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sz="1600" b="0" i="0" dirty="0">
                <a:solidFill>
                  <a:srgbClr val="444444"/>
                </a:solidFill>
                <a:effectLst/>
                <a:latin typeface="Helvetica Neue"/>
              </a:rPr>
              <a:t>定义数组时，要给出数组名和数组长度，数组名可以</a:t>
            </a:r>
            <a:r>
              <a:rPr sz="1600" b="0" i="0" dirty="0">
                <a:solidFill>
                  <a:srgbClr val="FF0000"/>
                </a:solidFill>
                <a:effectLst/>
                <a:latin typeface="Helvetica Neue"/>
              </a:rPr>
              <a:t>认为</a:t>
            </a:r>
            <a:r>
              <a:rPr sz="1600" b="0" i="0" dirty="0">
                <a:solidFill>
                  <a:srgbClr val="444444"/>
                </a:solidFill>
                <a:effectLst/>
                <a:latin typeface="Helvetica Neue"/>
              </a:rPr>
              <a:t>是一个指针，它指向数组的第 0 个元素。在C语言中，我们将第 0 个元素的地址称为数组的首地址。</a:t>
            </a:r>
            <a:endParaRPr sz="1600" b="0" i="0" dirty="0">
              <a:solidFill>
                <a:srgbClr val="444444"/>
              </a:solidFill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600" b="0" i="0" dirty="0">
                <a:solidFill>
                  <a:srgbClr val="444444"/>
                </a:solidFill>
                <a:effectLst/>
                <a:latin typeface="Helvetica Neue"/>
              </a:rPr>
              <a:t>数组名的本意是表示整个数组，也就是表示多份数据的集合，但在使用过程中经常会转换为指向数组第 0 个元素的指针，所以上面使用了“认为”一词，表示数组名和数组首地址并不总是等价。初学者可以暂时忽略这个细节，把数组名当做指向第 0 个元素的指针使用即可</a:t>
            </a:r>
            <a:endParaRPr sz="1600" b="0" i="0" dirty="0">
              <a:solidFill>
                <a:srgbClr val="444444"/>
              </a:solidFill>
              <a:effectLst/>
              <a:latin typeface="Helvetica Neue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707890" y="1264920"/>
            <a:ext cx="4436110" cy="31457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数组</a:t>
            </a:r>
            <a:r>
              <a:rPr lang="zh-CN" altLang="en-US" dirty="0"/>
              <a:t>指针</a:t>
            </a:r>
            <a:endParaRPr lang="zh-CN" altLang="en-US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1193165"/>
            <a:ext cx="7745730" cy="32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sz="1600" b="0" i="0" dirty="0">
                <a:effectLst/>
                <a:latin typeface="Helvetica Neue"/>
              </a:rPr>
              <a:t>我们也可以定义一个指向数组的指针，例如：</a:t>
            </a:r>
            <a:endParaRPr sz="16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600" b="0" i="0" dirty="0">
                <a:effectLst/>
                <a:latin typeface="Helvetica Neue"/>
              </a:rPr>
              <a:t>1.int arr[] = { 99, 15, 100, 888, 252 };</a:t>
            </a:r>
            <a:endParaRPr sz="16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600" b="0" i="0" dirty="0">
                <a:effectLst/>
                <a:latin typeface="Helvetica Neue"/>
              </a:rPr>
              <a:t>2.int *p = arr;</a:t>
            </a:r>
            <a:endParaRPr sz="16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600" b="0" i="0" dirty="0">
                <a:effectLst/>
                <a:latin typeface="Helvetica Neue"/>
              </a:rPr>
              <a:t>arr 本身就是一个指针，可以直接赋值给指针变量 p。arr 是数组第 0 个元素的地址，所以int *p = arr;也可以写作int *p = &amp;arr[0];。也就是说，arr、p、&amp;arr[0] 这三种写法都是等价的，它们都指向数组第 0 个元素，或者说指向数组的开头（初学者不要这样说）。</a:t>
            </a:r>
            <a:endParaRPr sz="16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endParaRPr sz="16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600" b="0" i="0" dirty="0">
                <a:effectLst/>
                <a:latin typeface="Helvetica Neue"/>
              </a:rPr>
              <a:t>再强调一遍，“arr 本身就是一个指针”这种表述并不准确，严格来说应该是“arr 被转换成了一个指针”</a:t>
            </a:r>
            <a:endParaRPr sz="1600" b="0" i="0" dirty="0">
              <a:effectLst/>
              <a:latin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数组</a:t>
            </a:r>
            <a:r>
              <a:rPr lang="zh-CN" altLang="en-US" dirty="0"/>
              <a:t>指针</a:t>
            </a:r>
            <a:endParaRPr lang="zh-CN" altLang="en-US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1193165"/>
            <a:ext cx="8679815" cy="35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sz="1600" b="0" i="0" dirty="0">
                <a:effectLst/>
                <a:latin typeface="Helvetica Neue"/>
              </a:rPr>
              <a:t>数组在内存中只是数组元素的简单排列，没有开始和结束标志，在求数组的长度时不能使用sizeof(p) / sizeof(int)，因为 p 只是一个指向 int 类型的指针，编译器并不知道它指向的到底是一个整数还是一系列整数（数组），所以 sizeof(p) 求得的是 p 这个指针变量本身所占用的字节数，而不是整个数组占用的字节数。这里可以用反证法证明arr并不是一个指针，只是转化为了一个指针</a:t>
            </a:r>
            <a:endParaRPr sz="16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endParaRPr sz="16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600" b="0" i="0" dirty="0">
                <a:effectLst/>
                <a:latin typeface="Helvetica Neue"/>
              </a:rPr>
              <a:t>引入数组指针后，我们就有两种方案来访问数组元素了，一种是使用下标，另外一种是使用指针。</a:t>
            </a:r>
            <a:endParaRPr sz="16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000" b="0" i="0" dirty="0">
                <a:effectLst/>
                <a:latin typeface="Helvetica Neue"/>
              </a:rPr>
              <a:t>1) 使用下标</a:t>
            </a:r>
            <a:endParaRPr sz="10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000" b="0" i="0" dirty="0">
                <a:effectLst/>
                <a:latin typeface="Helvetica Neue"/>
              </a:rPr>
              <a:t>也就是采用 arr[i] 的形式访问数组元素。如果 p 是指向数组 arr 的指针，那么也可以使用 p[i] （纯数组指针）来访问数组元素，它等价于 arr[i]（转化为的数组指针）。</a:t>
            </a:r>
            <a:endParaRPr sz="10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000" b="0" i="0" dirty="0">
                <a:effectLst/>
                <a:latin typeface="Helvetica Neue"/>
              </a:rPr>
              <a:t>2) 使用指针</a:t>
            </a:r>
            <a:endParaRPr sz="1000" b="0" i="0" dirty="0">
              <a:effectLst/>
              <a:latin typeface="Helvetica Neue"/>
            </a:endParaRPr>
          </a:p>
          <a:p>
            <a:pPr marL="127000" indent="0" algn="l">
              <a:buNone/>
            </a:pPr>
            <a:r>
              <a:rPr sz="1000" b="0" i="0" dirty="0">
                <a:effectLst/>
                <a:latin typeface="Helvetica Neue"/>
              </a:rPr>
              <a:t>也就是使用 *(p+i) 的形式访问数组元素。另外数组名本身也转化为了指针，也可以使用 *(arr+i) （转化为的数组指针） 来访问数组元素，它等价于 *(p+i) （纯数组指针）。</a:t>
            </a:r>
            <a:endParaRPr sz="1000" b="0" i="0" dirty="0">
              <a:effectLst/>
              <a:latin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/>
          </p:nvPr>
        </p:nvSpPr>
        <p:spPr>
          <a:xfrm>
            <a:off x="3554730" y="2237740"/>
            <a:ext cx="5291455" cy="254508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dirty="0"/>
              <a:t>字符串指针</a:t>
            </a:r>
            <a:endParaRPr lang="zh-CN" altLang="en-US" sz="4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字符串</a:t>
            </a:r>
            <a:r>
              <a:rPr lang="zh-CN" altLang="en-US" b="1" dirty="0"/>
              <a:t>指针</a:t>
            </a:r>
            <a:endParaRPr lang="zh-CN" altLang="en-US"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916940"/>
            <a:ext cx="8030845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C语言中没有特定的字符串类型，我们通常是将字符串放在一个字符数组中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char str[] = "123456789";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除了字符数组，C语言还支持另外一种表示字符串的方法，就是直接使用一个指针指向字符串，这是和数组指针不同的地方，例如：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1.char *str = "http://c.biancheng.net";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这一切看起来和字符数组是多么地相似，它们都可以使用%s输出整个字符串，都可以使用*或[ ]获取单个字符，这两种表示字符串的方式是不是就没有区别了呢？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有！它们最根本的区别是在内存中的存储区域不一样，字符数组存储在全局数据区或栈区，第二种形式的字符串存储在常量区。全局数据区和栈区的字符串（也包括其他数据）有读取和写入的权限，而常量区的字符串（也包括其他数据）只有读取权限，没有写入权限。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字符串</a:t>
            </a:r>
            <a:r>
              <a:rPr lang="zh-CN" altLang="en-US" b="1" dirty="0"/>
              <a:t>指针</a:t>
            </a:r>
            <a:endParaRPr lang="zh-CN" altLang="en-US"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291465" y="916940"/>
            <a:ext cx="2546985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这段代码能够正常编译和链接，但在运行时会出现段错误（Segment Fault）或者写入位置错误。（因此非常难以调试）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第4行代码是正确的，可以更改指针变量本身的指向；第5行代码是错误的，不能修改字符串中的字符。</a:t>
            </a:r>
            <a:endParaRPr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611359724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100705" y="916940"/>
            <a:ext cx="6043295" cy="36423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06766" y="161422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字符串</a:t>
            </a:r>
            <a:r>
              <a:rPr lang="zh-CN" altLang="en-US" b="1" dirty="0"/>
              <a:t>指针</a:t>
            </a:r>
            <a:endParaRPr lang="zh-CN" altLang="en-US"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025" y="916940"/>
            <a:ext cx="3634740" cy="3647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换成字符数组表达</a:t>
            </a: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则没有问题！</a:t>
            </a: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到底使用字符数组还是字符串常量？</a:t>
            </a: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27000" indent="0" algn="l">
              <a:buNone/>
            </a:pPr>
            <a:r>
              <a:rPr lang="zh-CN" kern="1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在编程过程中如果只涉及到对字符串的读取，那么字符数组和字符串常量都能够满足要求；如果有写入（修改）操作，那么只能使用字符数组，不能使用字符串常量。</a:t>
            </a:r>
            <a:endParaRPr lang="zh-CN" kern="1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374746935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361815" y="538480"/>
            <a:ext cx="4495800" cy="440436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commondata" val="eyJoZGlkIjoiNzM4MzRlMDI4ZGExNzdkNTAyMGIxYmZmOGUzMTgyYTUifQ=="/>
</p:tagLst>
</file>

<file path=ppt/theme/theme1.xml><?xml version="1.0" encoding="utf-8"?>
<a:theme xmlns:a="http://schemas.openxmlformats.org/drawingml/2006/main" name="DevFest 2023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3010</Words>
  <Application>WPS 演示</Application>
  <PresentationFormat>全屏显示(16:9)</PresentationFormat>
  <Paragraphs>119</Paragraphs>
  <Slides>20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Arial</vt:lpstr>
      <vt:lpstr>宋体</vt:lpstr>
      <vt:lpstr>Wingdings</vt:lpstr>
      <vt:lpstr>Arial</vt:lpstr>
      <vt:lpstr>Google Sans</vt:lpstr>
      <vt:lpstr>Roboto Mono Light</vt:lpstr>
      <vt:lpstr>微软雅黑</vt:lpstr>
      <vt:lpstr>Helvetica Neue</vt:lpstr>
      <vt:lpstr>等线</vt:lpstr>
      <vt:lpstr>Times New Roman</vt:lpstr>
      <vt:lpstr>Arial Unicode MS</vt:lpstr>
      <vt:lpstr>DevFest 2023</vt:lpstr>
      <vt:lpstr>指针（一） </vt:lpstr>
      <vt:lpstr>递归函数补充</vt:lpstr>
      <vt:lpstr>递归的两种类型</vt:lpstr>
      <vt:lpstr>数组指针</vt:lpstr>
      <vt:lpstr>数组指针</vt:lpstr>
      <vt:lpstr>指针</vt:lpstr>
      <vt:lpstr>指针</vt:lpstr>
      <vt:lpstr>字符串指针</vt:lpstr>
      <vt:lpstr>字符串指针</vt:lpstr>
      <vt:lpstr>数组指针</vt:lpstr>
      <vt:lpstr>字符串指针</vt:lpstr>
      <vt:lpstr>指针和数组结合</vt:lpstr>
      <vt:lpstr>字符串指针</vt:lpstr>
      <vt:lpstr>指针和数组结合</vt:lpstr>
      <vt:lpstr>指针作为函数参数</vt:lpstr>
      <vt:lpstr>指针作为函数参数</vt:lpstr>
      <vt:lpstr>指针作为函数参数</vt:lpstr>
      <vt:lpstr>指针作为函数参数</vt:lpstr>
      <vt:lpstr>数组到底是不是指针</vt:lpstr>
      <vt:lpstr>The end！           孟子杰 2023-11-18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Bard的前世今生 ——大模型之路 </dc:title>
  <dc:creator/>
  <cp:lastModifiedBy>雨木林风</cp:lastModifiedBy>
  <cp:revision>20</cp:revision>
  <dcterms:created xsi:type="dcterms:W3CDTF">2023-11-28T09:55:00Z</dcterms:created>
  <dcterms:modified xsi:type="dcterms:W3CDTF">2023-12-12T10:45:54Z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25F736CD046A428E83308EBC2AFC1121_12</vt:lpwstr>
  </property>
  <property fmtid="{D5CDD505-2E9C-101B-9397-08002B2CF9AE}" pid="3" name="KSOProductBuildVer">
    <vt:lpwstr>2052-12.1.0.15990</vt:lpwstr>
  </property>
</Properties>
</file>